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8229600" cx="14630400"/>
  <p:notesSz cx="8229600" cy="14630400"/>
  <p:embeddedFontLst>
    <p:embeddedFont>
      <p:font typeface="Corben"/>
      <p:regular r:id="rId15"/>
      <p:bold r:id="rId16"/>
    </p:embeddedFont>
    <p:embeddedFont>
      <p:font typeface="Nobile"/>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Nobile-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Corben-regular.fntdata"/><Relationship Id="rId14" Type="http://schemas.openxmlformats.org/officeDocument/2006/relationships/slide" Target="slides/slide10.xml"/><Relationship Id="rId17" Type="http://schemas.openxmlformats.org/officeDocument/2006/relationships/font" Target="fonts/Nobile-regular.fntdata"/><Relationship Id="rId16" Type="http://schemas.openxmlformats.org/officeDocument/2006/relationships/font" Target="fonts/Corben-bold.fntdata"/><Relationship Id="rId5" Type="http://schemas.openxmlformats.org/officeDocument/2006/relationships/slide" Target="slides/slide1.xml"/><Relationship Id="rId19" Type="http://schemas.openxmlformats.org/officeDocument/2006/relationships/font" Target="fonts/Nobile-italic.fntdata"/><Relationship Id="rId6" Type="http://schemas.openxmlformats.org/officeDocument/2006/relationships/slide" Target="slides/slide2.xml"/><Relationship Id="rId18" Type="http://schemas.openxmlformats.org/officeDocument/2006/relationships/font" Target="fonts/Nobile-bold.fntdata"/><Relationship Id="rId7" Type="http://schemas.openxmlformats.org/officeDocument/2006/relationships/slide" Target="slides/slide3.xml"/><Relationship Id="rId8" Type="http://schemas.openxmlformats.org/officeDocument/2006/relationships/slide" Target="slides/slide4.xml"/></Relationships>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1.png>
</file>

<file path=ppt/media/image3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5" name="Google Shape;175;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 name="Google Shape;6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 name="Google Shape;62;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 name="Google Shape;7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8" name="Google Shape;78;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 name="Google Shape;101;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 name="Google Shape;102;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6" name="Google Shape;116;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5" name="Google Shape;135;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pic>
        <p:nvPicPr>
          <p:cNvPr descr="preencoded.png" id="11" name="Google Shape;11;p2"/>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2" name="Google Shape;12;p2"/>
          <p:cNvSpPr/>
          <p:nvPr/>
        </p:nvSpPr>
        <p:spPr>
          <a:xfrm>
            <a:off x="0" y="0"/>
            <a:ext cx="14630400" cy="8229600"/>
          </a:xfrm>
          <a:prstGeom prst="rect">
            <a:avLst/>
          </a:prstGeom>
          <a:solidFill>
            <a:srgbClr val="F9F9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46" name="Shape 46"/>
        <p:cNvGrpSpPr/>
        <p:nvPr/>
      </p:nvGrpSpPr>
      <p:grpSpPr>
        <a:xfrm>
          <a:off x="0" y="0"/>
          <a:ext cx="0" cy="0"/>
          <a:chOff x="0" y="0"/>
          <a:chExt cx="0" cy="0"/>
        </a:xfrm>
      </p:grpSpPr>
      <p:pic>
        <p:nvPicPr>
          <p:cNvPr descr="preencoded.png" id="47" name="Google Shape;47;p11"/>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8" name="Google Shape;48;p11"/>
          <p:cNvSpPr/>
          <p:nvPr/>
        </p:nvSpPr>
        <p:spPr>
          <a:xfrm>
            <a:off x="0" y="0"/>
            <a:ext cx="14630400" cy="8229600"/>
          </a:xfrm>
          <a:prstGeom prst="rect">
            <a:avLst/>
          </a:prstGeom>
          <a:solidFill>
            <a:srgbClr val="F9F9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9" name="Google Shape;49;p11">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0"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pic>
        <p:nvPicPr>
          <p:cNvPr descr="preencoded.png" id="15" name="Google Shape;15;p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6" name="Google Shape;16;p3"/>
          <p:cNvSpPr/>
          <p:nvPr/>
        </p:nvSpPr>
        <p:spPr>
          <a:xfrm>
            <a:off x="0" y="0"/>
            <a:ext cx="14630400" cy="8229600"/>
          </a:xfrm>
          <a:prstGeom prst="rect">
            <a:avLst/>
          </a:prstGeom>
          <a:solidFill>
            <a:srgbClr val="F9F9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pic>
        <p:nvPicPr>
          <p:cNvPr descr="preencoded.png" id="19" name="Google Shape;19;p4"/>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0" name="Google Shape;20;p4"/>
          <p:cNvSpPr/>
          <p:nvPr/>
        </p:nvSpPr>
        <p:spPr>
          <a:xfrm>
            <a:off x="0" y="0"/>
            <a:ext cx="14630400" cy="8229600"/>
          </a:xfrm>
          <a:prstGeom prst="rect">
            <a:avLst/>
          </a:prstGeom>
          <a:solidFill>
            <a:srgbClr val="F9F9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pic>
        <p:nvPicPr>
          <p:cNvPr descr="preencoded.png" id="23" name="Google Shape;23;p5"/>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4" name="Google Shape;24;p5"/>
          <p:cNvSpPr/>
          <p:nvPr/>
        </p:nvSpPr>
        <p:spPr>
          <a:xfrm>
            <a:off x="0" y="0"/>
            <a:ext cx="14630400" cy="8229600"/>
          </a:xfrm>
          <a:prstGeom prst="rect">
            <a:avLst/>
          </a:prstGeom>
          <a:solidFill>
            <a:srgbClr val="F9F9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pic>
        <p:nvPicPr>
          <p:cNvPr descr="preencoded.png" id="27" name="Google Shape;27;p6"/>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8" name="Google Shape;28;p6"/>
          <p:cNvSpPr/>
          <p:nvPr/>
        </p:nvSpPr>
        <p:spPr>
          <a:xfrm>
            <a:off x="0" y="0"/>
            <a:ext cx="14630400" cy="8229600"/>
          </a:xfrm>
          <a:prstGeom prst="rect">
            <a:avLst/>
          </a:prstGeom>
          <a:solidFill>
            <a:srgbClr val="F9F9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pic>
        <p:nvPicPr>
          <p:cNvPr descr="preencoded.png" id="31" name="Google Shape;31;p7"/>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2" name="Google Shape;32;p7"/>
          <p:cNvSpPr/>
          <p:nvPr/>
        </p:nvSpPr>
        <p:spPr>
          <a:xfrm>
            <a:off x="0" y="0"/>
            <a:ext cx="14630400" cy="8229600"/>
          </a:xfrm>
          <a:prstGeom prst="rect">
            <a:avLst/>
          </a:prstGeom>
          <a:solidFill>
            <a:srgbClr val="F9F9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pic>
        <p:nvPicPr>
          <p:cNvPr descr="preencoded.png" id="35" name="Google Shape;35;p8"/>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6" name="Google Shape;36;p8"/>
          <p:cNvSpPr/>
          <p:nvPr/>
        </p:nvSpPr>
        <p:spPr>
          <a:xfrm>
            <a:off x="0" y="0"/>
            <a:ext cx="14630400" cy="8229600"/>
          </a:xfrm>
          <a:prstGeom prst="rect">
            <a:avLst/>
          </a:prstGeom>
          <a:solidFill>
            <a:srgbClr val="F9F9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pic>
        <p:nvPicPr>
          <p:cNvPr descr="preencoded.png" id="39" name="Google Shape;39;p9"/>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0" name="Google Shape;40;p9"/>
          <p:cNvSpPr/>
          <p:nvPr/>
        </p:nvSpPr>
        <p:spPr>
          <a:xfrm>
            <a:off x="0" y="0"/>
            <a:ext cx="14630400" cy="8229600"/>
          </a:xfrm>
          <a:prstGeom prst="rect">
            <a:avLst/>
          </a:prstGeom>
          <a:solidFill>
            <a:srgbClr val="F9F9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42" name="Shape 42"/>
        <p:cNvGrpSpPr/>
        <p:nvPr/>
      </p:nvGrpSpPr>
      <p:grpSpPr>
        <a:xfrm>
          <a:off x="0" y="0"/>
          <a:ext cx="0" cy="0"/>
          <a:chOff x="0" y="0"/>
          <a:chExt cx="0" cy="0"/>
        </a:xfrm>
      </p:grpSpPr>
      <p:pic>
        <p:nvPicPr>
          <p:cNvPr descr="preencoded.png" id="43" name="Google Shape;43;p10"/>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4" name="Google Shape;44;p10"/>
          <p:cNvSpPr/>
          <p:nvPr/>
        </p:nvSpPr>
        <p:spPr>
          <a:xfrm>
            <a:off x="0" y="0"/>
            <a:ext cx="14630400" cy="8229600"/>
          </a:xfrm>
          <a:prstGeom prst="rect">
            <a:avLst/>
          </a:prstGeom>
          <a:solidFill>
            <a:srgbClr val="F9F9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10">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12.png"/><Relationship Id="rId5" Type="http://schemas.openxmlformats.org/officeDocument/2006/relationships/image" Target="../media/image11.png"/><Relationship Id="rId6" Type="http://schemas.openxmlformats.org/officeDocument/2006/relationships/image" Target="../media/image14.png"/><Relationship Id="rId7"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9.pn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1.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24.png"/><Relationship Id="rId7"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2.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8.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6.png"/><Relationship Id="rId6"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image" Target="../media/image27.png"/><Relationship Id="rId5"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descr="preencoded.png" id="56" name="Google Shape;56;p13"/>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57" name="Google Shape;57;p13"/>
          <p:cNvSpPr/>
          <p:nvPr/>
        </p:nvSpPr>
        <p:spPr>
          <a:xfrm>
            <a:off x="793800" y="2518651"/>
            <a:ext cx="7556400" cy="31284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Corben"/>
              <a:buNone/>
            </a:pPr>
            <a:r>
              <a:rPr b="0" i="0" lang="en-US" sz="4750" u="none" cap="none" strike="noStrike">
                <a:solidFill>
                  <a:srgbClr val="1B1B27"/>
                </a:solidFill>
                <a:latin typeface="Corben"/>
                <a:ea typeface="Corben"/>
                <a:cs typeface="Corben"/>
                <a:sym typeface="Corben"/>
              </a:rPr>
              <a:t>Boosting B2B Sales Efficiency with AI-Driven Lead Conversion</a:t>
            </a:r>
            <a:endParaRPr b="0" i="0" sz="4750" u="none" cap="none" strike="noStrike"/>
          </a:p>
        </p:txBody>
      </p:sp>
      <p:sp>
        <p:nvSpPr>
          <p:cNvPr id="58" name="Google Shape;58;p13"/>
          <p:cNvSpPr/>
          <p:nvPr/>
        </p:nvSpPr>
        <p:spPr>
          <a:xfrm>
            <a:off x="793800" y="5846953"/>
            <a:ext cx="7556400" cy="13875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t/>
            </a:r>
            <a:endParaRPr sz="1750">
              <a:solidFill>
                <a:srgbClr val="404155"/>
              </a:solidFill>
              <a:latin typeface="Nobile"/>
              <a:ea typeface="Nobile"/>
              <a:cs typeface="Nobile"/>
              <a:sym typeface="Nobil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2"/>
          <p:cNvSpPr/>
          <p:nvPr/>
        </p:nvSpPr>
        <p:spPr>
          <a:xfrm>
            <a:off x="793790" y="1612940"/>
            <a:ext cx="12841129"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Corben"/>
              <a:buNone/>
            </a:pPr>
            <a:r>
              <a:rPr b="0" i="0" lang="en-US" sz="4450" u="none" cap="none" strike="noStrike">
                <a:solidFill>
                  <a:srgbClr val="1B1B27"/>
                </a:solidFill>
                <a:latin typeface="Corben"/>
                <a:ea typeface="Corben"/>
                <a:cs typeface="Corben"/>
                <a:sym typeface="Corben"/>
              </a:rPr>
              <a:t>Conclusion &amp; Next Steps: Towards Smarter Sales</a:t>
            </a:r>
            <a:endParaRPr b="0" i="0" sz="4450" u="none" cap="none" strike="noStrike"/>
          </a:p>
        </p:txBody>
      </p:sp>
      <p:sp>
        <p:nvSpPr>
          <p:cNvPr id="179" name="Google Shape;179;p22"/>
          <p:cNvSpPr/>
          <p:nvPr/>
        </p:nvSpPr>
        <p:spPr>
          <a:xfrm>
            <a:off x="793790" y="2775347"/>
            <a:ext cx="13042821"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This project successfully delivered a robust predictive model that directly addresses the core business problem of identifying high-potential sales leads. By classifying prospects based on their likelihood to convert, this data-driven solution empowers the sales team to move beyond reactive lead handling and focus their efforts where they matter most</a:t>
            </a:r>
            <a:endParaRPr b="0" i="0" sz="1750" u="none" cap="none" strike="noStrike"/>
          </a:p>
        </p:txBody>
      </p:sp>
      <p:sp>
        <p:nvSpPr>
          <p:cNvPr id="180" name="Google Shape;180;p22"/>
          <p:cNvSpPr/>
          <p:nvPr/>
        </p:nvSpPr>
        <p:spPr>
          <a:xfrm>
            <a:off x="793790" y="4708922"/>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2200"/>
              <a:buFont typeface="Corben"/>
              <a:buNone/>
            </a:pPr>
            <a:r>
              <a:rPr b="0" i="0" lang="en-US" sz="2200" u="none" cap="none" strike="noStrike">
                <a:solidFill>
                  <a:srgbClr val="1B1B27"/>
                </a:solidFill>
                <a:latin typeface="Corben"/>
                <a:ea typeface="Corben"/>
                <a:cs typeface="Corben"/>
                <a:sym typeface="Corben"/>
              </a:rPr>
              <a:t>Immediate Impact:</a:t>
            </a:r>
            <a:endParaRPr b="0" i="0" sz="2200" u="none" cap="none" strike="noStrike"/>
          </a:p>
        </p:txBody>
      </p:sp>
      <p:sp>
        <p:nvSpPr>
          <p:cNvPr id="181" name="Google Shape;181;p22"/>
          <p:cNvSpPr/>
          <p:nvPr/>
        </p:nvSpPr>
        <p:spPr>
          <a:xfrm>
            <a:off x="793790" y="5290066"/>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Reduced Effort on Low-Quality Leads</a:t>
            </a:r>
            <a:endParaRPr b="0" i="0" sz="1750" u="none" cap="none" strike="noStrike"/>
          </a:p>
        </p:txBody>
      </p:sp>
      <p:sp>
        <p:nvSpPr>
          <p:cNvPr id="182" name="Google Shape;182;p22"/>
          <p:cNvSpPr/>
          <p:nvPr/>
        </p:nvSpPr>
        <p:spPr>
          <a:xfrm>
            <a:off x="793790" y="5732264"/>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Enhanced Sales ROI</a:t>
            </a:r>
            <a:endParaRPr b="0" i="0" sz="1750" u="none" cap="none" strike="noStrike"/>
          </a:p>
        </p:txBody>
      </p:sp>
      <p:sp>
        <p:nvSpPr>
          <p:cNvPr id="183" name="Google Shape;183;p22"/>
          <p:cNvSpPr/>
          <p:nvPr/>
        </p:nvSpPr>
        <p:spPr>
          <a:xfrm>
            <a:off x="793790" y="6174462"/>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Data-Driven Sales Strategies</a:t>
            </a:r>
            <a:endParaRPr b="0" i="0" sz="1750" u="none" cap="none" strike="noStrike"/>
          </a:p>
        </p:txBody>
      </p:sp>
      <p:sp>
        <p:nvSpPr>
          <p:cNvPr id="184" name="Google Shape;184;p22"/>
          <p:cNvSpPr/>
          <p:nvPr/>
        </p:nvSpPr>
        <p:spPr>
          <a:xfrm>
            <a:off x="7599521" y="4708922"/>
            <a:ext cx="3027997"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2200"/>
              <a:buFont typeface="Corben"/>
              <a:buNone/>
            </a:pPr>
            <a:r>
              <a:rPr b="0" i="0" lang="en-US" sz="2200" u="none" cap="none" strike="noStrike">
                <a:solidFill>
                  <a:srgbClr val="1B1B27"/>
                </a:solidFill>
                <a:latin typeface="Corben"/>
                <a:ea typeface="Corben"/>
                <a:cs typeface="Corben"/>
                <a:sym typeface="Corben"/>
              </a:rPr>
              <a:t>Future Enhancements:</a:t>
            </a:r>
            <a:endParaRPr b="0" i="0" sz="2200" u="none" cap="none" strike="noStrike"/>
          </a:p>
        </p:txBody>
      </p:sp>
      <p:sp>
        <p:nvSpPr>
          <p:cNvPr id="185" name="Google Shape;185;p22"/>
          <p:cNvSpPr/>
          <p:nvPr/>
        </p:nvSpPr>
        <p:spPr>
          <a:xfrm>
            <a:off x="7599521" y="5290066"/>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CRM Integration for Automation</a:t>
            </a:r>
            <a:endParaRPr b="0" i="0" sz="1750" u="none" cap="none" strike="noStrike"/>
          </a:p>
        </p:txBody>
      </p:sp>
      <p:sp>
        <p:nvSpPr>
          <p:cNvPr id="186" name="Google Shape;186;p22"/>
          <p:cNvSpPr/>
          <p:nvPr/>
        </p:nvSpPr>
        <p:spPr>
          <a:xfrm>
            <a:off x="7599521" y="5732264"/>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Real-time Lead Prioritisation</a:t>
            </a:r>
            <a:endParaRPr b="0" i="0" sz="1750" u="none" cap="none" strike="noStrike"/>
          </a:p>
        </p:txBody>
      </p:sp>
      <p:sp>
        <p:nvSpPr>
          <p:cNvPr id="187" name="Google Shape;187;p22"/>
          <p:cNvSpPr/>
          <p:nvPr/>
        </p:nvSpPr>
        <p:spPr>
          <a:xfrm>
            <a:off x="7599521" y="6174462"/>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Continuous Model Retraining</a:t>
            </a:r>
            <a:endParaRPr b="0" i="0" sz="1750" u="none" cap="none" strike="noStrike"/>
          </a:p>
        </p:txBody>
      </p:sp>
      <p:pic>
        <p:nvPicPr>
          <p:cNvPr id="188" name="Google Shape;188;p22"/>
          <p:cNvPicPr preferRelativeResize="0"/>
          <p:nvPr/>
        </p:nvPicPr>
        <p:blipFill>
          <a:blip r:embed="rId3">
            <a:alphaModFix/>
          </a:blip>
          <a:stretch>
            <a:fillRect/>
          </a:stretch>
        </p:blipFill>
        <p:spPr>
          <a:xfrm>
            <a:off x="12570201" y="7790176"/>
            <a:ext cx="2014183" cy="322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6023134" y="568404"/>
            <a:ext cx="2584013" cy="322898"/>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1B1B27"/>
              </a:buClr>
              <a:buSzPts val="2000"/>
              <a:buFont typeface="Corben"/>
              <a:buNone/>
            </a:pPr>
            <a:r>
              <a:rPr b="0" i="0" lang="en-US" sz="2000" u="none" cap="none" strike="noStrike">
                <a:solidFill>
                  <a:srgbClr val="1B1B27"/>
                </a:solidFill>
                <a:latin typeface="Corben"/>
                <a:ea typeface="Corben"/>
                <a:cs typeface="Corben"/>
                <a:sym typeface="Corben"/>
              </a:rPr>
              <a:t>Agenda</a:t>
            </a:r>
            <a:endParaRPr b="0" i="0" sz="2000" u="none" cap="none" strike="noStrike"/>
          </a:p>
        </p:txBody>
      </p:sp>
      <p:sp>
        <p:nvSpPr>
          <p:cNvPr id="65" name="Google Shape;65;p14"/>
          <p:cNvSpPr/>
          <p:nvPr/>
        </p:nvSpPr>
        <p:spPr>
          <a:xfrm>
            <a:off x="723543" y="1097994"/>
            <a:ext cx="13183314" cy="1292066"/>
          </a:xfrm>
          <a:prstGeom prst="rect">
            <a:avLst/>
          </a:prstGeom>
          <a:noFill/>
          <a:ln>
            <a:noFill/>
          </a:ln>
        </p:spPr>
        <p:txBody>
          <a:bodyPr anchorCtr="0" anchor="t" bIns="0" lIns="0" spcFirstLastPara="1" rIns="0" wrap="square" tIns="0">
            <a:noAutofit/>
          </a:bodyPr>
          <a:lstStyle/>
          <a:p>
            <a:pPr indent="0" lvl="0" marL="0" marR="0" rtl="0" algn="ctr">
              <a:lnSpc>
                <a:spcPct val="124691"/>
              </a:lnSpc>
              <a:spcBef>
                <a:spcPts val="0"/>
              </a:spcBef>
              <a:spcAft>
                <a:spcPts val="0"/>
              </a:spcAft>
              <a:buClr>
                <a:srgbClr val="1B1B27"/>
              </a:buClr>
              <a:buSzPts val="4050"/>
              <a:buFont typeface="Corben"/>
              <a:buNone/>
            </a:pPr>
            <a:r>
              <a:rPr b="0" i="0" lang="en-US" sz="4050" u="none" cap="none" strike="noStrike">
                <a:solidFill>
                  <a:srgbClr val="1B1B27"/>
                </a:solidFill>
                <a:latin typeface="Corben"/>
                <a:ea typeface="Corben"/>
                <a:cs typeface="Corben"/>
                <a:sym typeface="Corben"/>
              </a:rPr>
              <a:t>Navigating Our Approach to Predictive Lead Conversion</a:t>
            </a:r>
            <a:endParaRPr b="0" i="0" sz="4050" u="none" cap="none" strike="noStrike"/>
          </a:p>
        </p:txBody>
      </p:sp>
      <p:pic>
        <p:nvPicPr>
          <p:cNvPr descr="preencoded.png" id="66" name="Google Shape;66;p14"/>
          <p:cNvPicPr preferRelativeResize="0"/>
          <p:nvPr/>
        </p:nvPicPr>
        <p:blipFill rotWithShape="1">
          <a:blip r:embed="rId3">
            <a:alphaModFix/>
          </a:blip>
          <a:srcRect b="0" l="0" r="0" t="0"/>
          <a:stretch/>
        </p:blipFill>
        <p:spPr>
          <a:xfrm>
            <a:off x="723543" y="2700099"/>
            <a:ext cx="1033582" cy="1240274"/>
          </a:xfrm>
          <a:prstGeom prst="rect">
            <a:avLst/>
          </a:prstGeom>
          <a:noFill/>
          <a:ln>
            <a:noFill/>
          </a:ln>
        </p:spPr>
      </p:pic>
      <p:sp>
        <p:nvSpPr>
          <p:cNvPr id="67" name="Google Shape;67;p14"/>
          <p:cNvSpPr/>
          <p:nvPr/>
        </p:nvSpPr>
        <p:spPr>
          <a:xfrm>
            <a:off x="1963817" y="2906792"/>
            <a:ext cx="2584013" cy="3228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000"/>
              <a:buFont typeface="Corben"/>
              <a:buNone/>
            </a:pPr>
            <a:r>
              <a:rPr b="0" i="0" lang="en-US" sz="2000" u="none" cap="none" strike="noStrike">
                <a:solidFill>
                  <a:srgbClr val="404155"/>
                </a:solidFill>
                <a:latin typeface="Corben"/>
                <a:ea typeface="Corben"/>
                <a:cs typeface="Corben"/>
                <a:sym typeface="Corben"/>
              </a:rPr>
              <a:t>The Challenge</a:t>
            </a:r>
            <a:endParaRPr b="0" i="0" sz="2000" u="none" cap="none" strike="noStrike"/>
          </a:p>
        </p:txBody>
      </p:sp>
      <p:pic>
        <p:nvPicPr>
          <p:cNvPr descr="preencoded.png" id="68" name="Google Shape;68;p14"/>
          <p:cNvPicPr preferRelativeResize="0"/>
          <p:nvPr/>
        </p:nvPicPr>
        <p:blipFill rotWithShape="1">
          <a:blip r:embed="rId4">
            <a:alphaModFix/>
          </a:blip>
          <a:srcRect b="0" l="0" r="0" t="0"/>
          <a:stretch/>
        </p:blipFill>
        <p:spPr>
          <a:xfrm>
            <a:off x="723543" y="3940373"/>
            <a:ext cx="1033582" cy="1240274"/>
          </a:xfrm>
          <a:prstGeom prst="rect">
            <a:avLst/>
          </a:prstGeom>
          <a:noFill/>
          <a:ln>
            <a:noFill/>
          </a:ln>
        </p:spPr>
      </p:pic>
      <p:sp>
        <p:nvSpPr>
          <p:cNvPr id="69" name="Google Shape;69;p14"/>
          <p:cNvSpPr/>
          <p:nvPr/>
        </p:nvSpPr>
        <p:spPr>
          <a:xfrm>
            <a:off x="1963817" y="4147066"/>
            <a:ext cx="3031212" cy="3228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000"/>
              <a:buFont typeface="Corben"/>
              <a:buNone/>
            </a:pPr>
            <a:r>
              <a:rPr b="0" i="0" lang="en-US" sz="2000" u="none" cap="none" strike="noStrike">
                <a:solidFill>
                  <a:srgbClr val="404155"/>
                </a:solidFill>
                <a:latin typeface="Corben"/>
                <a:ea typeface="Corben"/>
                <a:cs typeface="Corben"/>
                <a:sym typeface="Corben"/>
              </a:rPr>
              <a:t>Our Solution &amp; Approach</a:t>
            </a:r>
            <a:endParaRPr b="0" i="0" sz="2000" u="none" cap="none" strike="noStrike"/>
          </a:p>
        </p:txBody>
      </p:sp>
      <p:pic>
        <p:nvPicPr>
          <p:cNvPr descr="preencoded.png" id="70" name="Google Shape;70;p14"/>
          <p:cNvPicPr preferRelativeResize="0"/>
          <p:nvPr/>
        </p:nvPicPr>
        <p:blipFill rotWithShape="1">
          <a:blip r:embed="rId5">
            <a:alphaModFix/>
          </a:blip>
          <a:srcRect b="0" l="0" r="0" t="0"/>
          <a:stretch/>
        </p:blipFill>
        <p:spPr>
          <a:xfrm>
            <a:off x="723543" y="5180647"/>
            <a:ext cx="1033582" cy="1240274"/>
          </a:xfrm>
          <a:prstGeom prst="rect">
            <a:avLst/>
          </a:prstGeom>
          <a:noFill/>
          <a:ln>
            <a:noFill/>
          </a:ln>
        </p:spPr>
      </p:pic>
      <p:sp>
        <p:nvSpPr>
          <p:cNvPr id="71" name="Google Shape;71;p14"/>
          <p:cNvSpPr/>
          <p:nvPr/>
        </p:nvSpPr>
        <p:spPr>
          <a:xfrm>
            <a:off x="1963817" y="5387340"/>
            <a:ext cx="2747367" cy="3228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000"/>
              <a:buFont typeface="Corben"/>
              <a:buNone/>
            </a:pPr>
            <a:r>
              <a:rPr b="0" i="0" lang="en-US" sz="2000" u="none" cap="none" strike="noStrike">
                <a:solidFill>
                  <a:srgbClr val="404155"/>
                </a:solidFill>
                <a:latin typeface="Corben"/>
                <a:ea typeface="Corben"/>
                <a:cs typeface="Corben"/>
                <a:sym typeface="Corben"/>
              </a:rPr>
              <a:t>Key Findings &amp; Impact</a:t>
            </a:r>
            <a:endParaRPr b="0" i="0" sz="2000" u="none" cap="none" strike="noStrike"/>
          </a:p>
        </p:txBody>
      </p:sp>
      <p:pic>
        <p:nvPicPr>
          <p:cNvPr descr="preencoded.png" id="72" name="Google Shape;72;p14"/>
          <p:cNvPicPr preferRelativeResize="0"/>
          <p:nvPr/>
        </p:nvPicPr>
        <p:blipFill rotWithShape="1">
          <a:blip r:embed="rId6">
            <a:alphaModFix/>
          </a:blip>
          <a:srcRect b="0" l="0" r="0" t="0"/>
          <a:stretch/>
        </p:blipFill>
        <p:spPr>
          <a:xfrm>
            <a:off x="723543" y="6420922"/>
            <a:ext cx="1033582" cy="1240274"/>
          </a:xfrm>
          <a:prstGeom prst="rect">
            <a:avLst/>
          </a:prstGeom>
          <a:noFill/>
          <a:ln>
            <a:noFill/>
          </a:ln>
        </p:spPr>
      </p:pic>
      <p:sp>
        <p:nvSpPr>
          <p:cNvPr id="73" name="Google Shape;73;p14"/>
          <p:cNvSpPr/>
          <p:nvPr/>
        </p:nvSpPr>
        <p:spPr>
          <a:xfrm>
            <a:off x="1963817" y="6627614"/>
            <a:ext cx="2985135" cy="3228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000"/>
              <a:buFont typeface="Corben"/>
              <a:buNone/>
            </a:pPr>
            <a:r>
              <a:rPr b="0" i="0" lang="en-US" sz="2000" u="none" cap="none" strike="noStrike">
                <a:solidFill>
                  <a:srgbClr val="404155"/>
                </a:solidFill>
                <a:latin typeface="Corben"/>
                <a:ea typeface="Corben"/>
                <a:cs typeface="Corben"/>
                <a:sym typeface="Corben"/>
              </a:rPr>
              <a:t>Conclusion &amp; Next Steps</a:t>
            </a:r>
            <a:endParaRPr b="0" i="0" sz="2000" u="none" cap="none" strike="noStrike"/>
          </a:p>
        </p:txBody>
      </p:sp>
      <p:pic>
        <p:nvPicPr>
          <p:cNvPr id="74" name="Google Shape;74;p14"/>
          <p:cNvPicPr preferRelativeResize="0"/>
          <p:nvPr/>
        </p:nvPicPr>
        <p:blipFill>
          <a:blip r:embed="rId7">
            <a:alphaModFix/>
          </a:blip>
          <a:stretch>
            <a:fillRect/>
          </a:stretch>
        </p:blipFill>
        <p:spPr>
          <a:xfrm>
            <a:off x="12570201" y="7790176"/>
            <a:ext cx="2014183" cy="322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descr="preencoded.png" id="80" name="Google Shape;80;p15"/>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81" name="Google Shape;81;p15"/>
          <p:cNvSpPr/>
          <p:nvPr/>
        </p:nvSpPr>
        <p:spPr>
          <a:xfrm>
            <a:off x="6280190" y="2328624"/>
            <a:ext cx="7556421" cy="1417558"/>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Corben"/>
              <a:buNone/>
            </a:pPr>
            <a:r>
              <a:rPr b="0" i="0" lang="en-US" sz="4450" u="none" cap="none" strike="noStrike">
                <a:solidFill>
                  <a:srgbClr val="1B1B27"/>
                </a:solidFill>
                <a:latin typeface="Corben"/>
                <a:ea typeface="Corben"/>
                <a:cs typeface="Corben"/>
                <a:sym typeface="Corben"/>
              </a:rPr>
              <a:t>Addressing Inefficiencies in B2B Lead Conversion</a:t>
            </a:r>
            <a:endParaRPr b="0" i="0" sz="4450" u="none" cap="none" strike="noStrike"/>
          </a:p>
        </p:txBody>
      </p:sp>
      <p:sp>
        <p:nvSpPr>
          <p:cNvPr id="82" name="Google Shape;82;p15"/>
          <p:cNvSpPr/>
          <p:nvPr/>
        </p:nvSpPr>
        <p:spPr>
          <a:xfrm>
            <a:off x="6280190" y="4086344"/>
            <a:ext cx="7556421" cy="181451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In the highly competitive B2B sales landscape, marketing and sales teams dedicate significant resources to acquiring new leads. However, a major challenge lies in the fact that a large number of these leads—often over 70%—do not become paying customers, which results in wasted effort and a diminished return on investment</a:t>
            </a:r>
            <a:endParaRPr b="0" i="0" sz="1750" u="none" cap="none" strike="noStrike"/>
          </a:p>
        </p:txBody>
      </p:sp>
      <p:pic>
        <p:nvPicPr>
          <p:cNvPr id="83" name="Google Shape;83;p15"/>
          <p:cNvPicPr preferRelativeResize="0"/>
          <p:nvPr/>
        </p:nvPicPr>
        <p:blipFill>
          <a:blip r:embed="rId4">
            <a:alphaModFix/>
          </a:blip>
          <a:stretch>
            <a:fillRect/>
          </a:stretch>
        </p:blipFill>
        <p:spPr>
          <a:xfrm>
            <a:off x="12570201" y="7790176"/>
            <a:ext cx="2014183" cy="322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p:nvPr/>
        </p:nvSpPr>
        <p:spPr>
          <a:xfrm>
            <a:off x="570428" y="448151"/>
            <a:ext cx="12465725" cy="5093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3200"/>
              <a:buFont typeface="Corben"/>
              <a:buNone/>
            </a:pPr>
            <a:r>
              <a:rPr b="0" i="0" lang="en-US" sz="3200" u="none" cap="none" strike="noStrike">
                <a:solidFill>
                  <a:srgbClr val="1B1B27"/>
                </a:solidFill>
                <a:latin typeface="Corben"/>
                <a:ea typeface="Corben"/>
                <a:cs typeface="Corben"/>
                <a:sym typeface="Corben"/>
              </a:rPr>
              <a:t>Project Objective: Predictive Lead Scoring with Machine Learning</a:t>
            </a:r>
            <a:endParaRPr b="0" i="0" sz="3200" u="none" cap="none" strike="noStrike"/>
          </a:p>
        </p:txBody>
      </p:sp>
      <p:sp>
        <p:nvSpPr>
          <p:cNvPr id="90" name="Google Shape;90;p16"/>
          <p:cNvSpPr/>
          <p:nvPr/>
        </p:nvSpPr>
        <p:spPr>
          <a:xfrm>
            <a:off x="570428" y="1283494"/>
            <a:ext cx="13489543" cy="782241"/>
          </a:xfrm>
          <a:prstGeom prst="rect">
            <a:avLst/>
          </a:prstGeom>
          <a:noFill/>
          <a:ln>
            <a:noFill/>
          </a:ln>
        </p:spPr>
        <p:txBody>
          <a:bodyPr anchorCtr="0" anchor="t" bIns="0" lIns="0" spcFirstLastPara="1" rIns="0" wrap="square" tIns="0">
            <a:noAutofit/>
          </a:bodyPr>
          <a:lstStyle/>
          <a:p>
            <a:pPr indent="0" lvl="0" marL="0" marR="0" rtl="0" algn="l">
              <a:lnSpc>
                <a:spcPct val="164000"/>
              </a:lnSpc>
              <a:spcBef>
                <a:spcPts val="0"/>
              </a:spcBef>
              <a:spcAft>
                <a:spcPts val="0"/>
              </a:spcAft>
              <a:buClr>
                <a:srgbClr val="404155"/>
              </a:buClr>
              <a:buSzPts val="1250"/>
              <a:buFont typeface="Nobile"/>
              <a:buNone/>
            </a:pPr>
            <a:r>
              <a:rPr b="0" i="0" lang="en-US" sz="1350" u="none" cap="none" strike="noStrike">
                <a:solidFill>
                  <a:srgbClr val="404155"/>
                </a:solidFill>
                <a:latin typeface="Nobile"/>
                <a:ea typeface="Nobile"/>
                <a:cs typeface="Nobile"/>
                <a:sym typeface="Nobile"/>
              </a:rPr>
              <a:t>Our core objective is to architect and deploy a robust </a:t>
            </a:r>
            <a:r>
              <a:rPr b="1" i="0" lang="en-US" sz="1350" u="none" cap="none" strike="noStrike">
                <a:solidFill>
                  <a:srgbClr val="404155"/>
                </a:solidFill>
                <a:latin typeface="Nobile"/>
                <a:ea typeface="Nobile"/>
                <a:cs typeface="Nobile"/>
                <a:sym typeface="Nobile"/>
              </a:rPr>
              <a:t>classification model</a:t>
            </a:r>
            <a:r>
              <a:rPr b="0" i="0" lang="en-US" sz="1350" u="none" cap="none" strike="noStrike">
                <a:solidFill>
                  <a:srgbClr val="404155"/>
                </a:solidFill>
                <a:latin typeface="Nobile"/>
                <a:ea typeface="Nobile"/>
                <a:cs typeface="Nobile"/>
                <a:sym typeface="Nobile"/>
              </a:rPr>
              <a:t> that generates a precise </a:t>
            </a:r>
            <a:r>
              <a:rPr b="1" i="0" lang="en-US" sz="1350" u="none" cap="none" strike="noStrike">
                <a:solidFill>
                  <a:srgbClr val="404155"/>
                </a:solidFill>
                <a:latin typeface="Nobile"/>
                <a:ea typeface="Nobile"/>
                <a:cs typeface="Nobile"/>
                <a:sym typeface="Nobile"/>
              </a:rPr>
              <a:t>propensity score</a:t>
            </a:r>
            <a:r>
              <a:rPr b="0" i="0" lang="en-US" sz="1350" u="none" cap="none" strike="noStrike">
                <a:solidFill>
                  <a:srgbClr val="404155"/>
                </a:solidFill>
                <a:latin typeface="Nobile"/>
                <a:ea typeface="Nobile"/>
                <a:cs typeface="Nobile"/>
                <a:sym typeface="Nobile"/>
              </a:rPr>
              <a:t> for each incoming lead. By leveraging algorithms like Logistic Regression or Gradient Boosting, we can facilitate the dynamic.By classifying leads into high, medium, and low potential, sales teams can strategically prioritise their efforts, significantly enhancing conversion rates and overall sales effectivenes</a:t>
            </a:r>
            <a:r>
              <a:rPr b="0" i="0" lang="en-US" sz="1250" u="none" cap="none" strike="noStrike">
                <a:solidFill>
                  <a:srgbClr val="404155"/>
                </a:solidFill>
                <a:latin typeface="Nobile"/>
                <a:ea typeface="Nobile"/>
                <a:cs typeface="Nobile"/>
                <a:sym typeface="Nobile"/>
              </a:rPr>
              <a:t>s.</a:t>
            </a:r>
            <a:endParaRPr b="0" i="0" sz="1250" u="none" cap="none" strike="noStrike"/>
          </a:p>
        </p:txBody>
      </p:sp>
      <p:pic>
        <p:nvPicPr>
          <p:cNvPr descr="preencoded.png" id="91" name="Google Shape;91;p16"/>
          <p:cNvPicPr preferRelativeResize="0"/>
          <p:nvPr/>
        </p:nvPicPr>
        <p:blipFill rotWithShape="1">
          <a:blip r:embed="rId3">
            <a:alphaModFix/>
          </a:blip>
          <a:srcRect b="0" l="0" r="0" t="0"/>
          <a:stretch/>
        </p:blipFill>
        <p:spPr>
          <a:xfrm>
            <a:off x="1106805" y="2249091"/>
            <a:ext cx="12416671" cy="5792391"/>
          </a:xfrm>
          <a:prstGeom prst="rect">
            <a:avLst/>
          </a:prstGeom>
          <a:noFill/>
          <a:ln>
            <a:noFill/>
          </a:ln>
        </p:spPr>
      </p:pic>
      <p:pic>
        <p:nvPicPr>
          <p:cNvPr descr="preencoded.png" id="92" name="Google Shape;92;p16"/>
          <p:cNvPicPr preferRelativeResize="0"/>
          <p:nvPr/>
        </p:nvPicPr>
        <p:blipFill rotWithShape="1">
          <a:blip r:embed="rId4">
            <a:alphaModFix/>
          </a:blip>
          <a:srcRect b="0" l="0" r="0" t="0"/>
          <a:stretch/>
        </p:blipFill>
        <p:spPr>
          <a:xfrm>
            <a:off x="6554671" y="6454710"/>
            <a:ext cx="674471" cy="674471"/>
          </a:xfrm>
          <a:prstGeom prst="rect">
            <a:avLst/>
          </a:prstGeom>
          <a:noFill/>
          <a:ln>
            <a:noFill/>
          </a:ln>
        </p:spPr>
      </p:pic>
      <p:sp>
        <p:nvSpPr>
          <p:cNvPr id="93" name="Google Shape;93;p16"/>
          <p:cNvSpPr/>
          <p:nvPr/>
        </p:nvSpPr>
        <p:spPr>
          <a:xfrm>
            <a:off x="2701123" y="6453656"/>
            <a:ext cx="3642144" cy="455268"/>
          </a:xfrm>
          <a:prstGeom prst="rect">
            <a:avLst/>
          </a:prstGeom>
          <a:noFill/>
          <a:ln>
            <a:noFill/>
          </a:ln>
        </p:spPr>
        <p:txBody>
          <a:bodyPr anchorCtr="0" anchor="t" bIns="0" lIns="0" spcFirstLastPara="1" rIns="0" wrap="square" tIns="0">
            <a:noAutofit/>
          </a:bodyPr>
          <a:lstStyle/>
          <a:p>
            <a:pPr indent="0" lvl="0" marL="0" marR="0" rtl="0" algn="r">
              <a:lnSpc>
                <a:spcPct val="125000"/>
              </a:lnSpc>
              <a:spcBef>
                <a:spcPts val="0"/>
              </a:spcBef>
              <a:spcAft>
                <a:spcPts val="0"/>
              </a:spcAft>
              <a:buClr>
                <a:srgbClr val="404155"/>
              </a:buClr>
              <a:buSzPts val="1600"/>
              <a:buFont typeface="Corben"/>
              <a:buNone/>
            </a:pPr>
            <a:r>
              <a:rPr b="0" i="0" lang="en-US" sz="1600" u="none" cap="none" strike="noStrike">
                <a:solidFill>
                  <a:srgbClr val="404155"/>
                </a:solidFill>
                <a:latin typeface="Corben"/>
                <a:ea typeface="Corben"/>
                <a:cs typeface="Corben"/>
                <a:sym typeface="Corben"/>
              </a:rPr>
              <a:t>Low Potential</a:t>
            </a:r>
            <a:endParaRPr b="0" i="0" sz="1600" u="none" cap="none" strike="noStrike"/>
          </a:p>
        </p:txBody>
      </p:sp>
      <p:pic>
        <p:nvPicPr>
          <p:cNvPr descr="preencoded.png" id="94" name="Google Shape;94;p16"/>
          <p:cNvPicPr preferRelativeResize="0"/>
          <p:nvPr/>
        </p:nvPicPr>
        <p:blipFill rotWithShape="1">
          <a:blip r:embed="rId5">
            <a:alphaModFix/>
          </a:blip>
          <a:srcRect b="0" l="0" r="0" t="0"/>
          <a:stretch/>
        </p:blipFill>
        <p:spPr>
          <a:xfrm>
            <a:off x="6592821" y="4362795"/>
            <a:ext cx="674471" cy="674471"/>
          </a:xfrm>
          <a:prstGeom prst="rect">
            <a:avLst/>
          </a:prstGeom>
          <a:noFill/>
          <a:ln>
            <a:noFill/>
          </a:ln>
        </p:spPr>
      </p:pic>
      <p:sp>
        <p:nvSpPr>
          <p:cNvPr id="95" name="Google Shape;95;p16"/>
          <p:cNvSpPr/>
          <p:nvPr/>
        </p:nvSpPr>
        <p:spPr>
          <a:xfrm>
            <a:off x="2701123" y="4362795"/>
            <a:ext cx="3642144" cy="455268"/>
          </a:xfrm>
          <a:prstGeom prst="rect">
            <a:avLst/>
          </a:prstGeom>
          <a:noFill/>
          <a:ln>
            <a:noFill/>
          </a:ln>
        </p:spPr>
        <p:txBody>
          <a:bodyPr anchorCtr="0" anchor="t" bIns="0" lIns="0" spcFirstLastPara="1" rIns="0" wrap="square" tIns="0">
            <a:noAutofit/>
          </a:bodyPr>
          <a:lstStyle/>
          <a:p>
            <a:pPr indent="0" lvl="0" marL="0" marR="0" rtl="0" algn="r">
              <a:lnSpc>
                <a:spcPct val="125000"/>
              </a:lnSpc>
              <a:spcBef>
                <a:spcPts val="0"/>
              </a:spcBef>
              <a:spcAft>
                <a:spcPts val="0"/>
              </a:spcAft>
              <a:buClr>
                <a:srgbClr val="404155"/>
              </a:buClr>
              <a:buSzPts val="1600"/>
              <a:buFont typeface="Corben"/>
              <a:buNone/>
            </a:pPr>
            <a:r>
              <a:rPr b="0" i="0" lang="en-US" sz="1600" u="none" cap="none" strike="noStrike">
                <a:solidFill>
                  <a:srgbClr val="404155"/>
                </a:solidFill>
                <a:latin typeface="Corben"/>
                <a:ea typeface="Corben"/>
                <a:cs typeface="Corben"/>
                <a:sym typeface="Corben"/>
              </a:rPr>
              <a:t>Medium Potential</a:t>
            </a:r>
            <a:endParaRPr b="0" i="0" sz="1600" u="none" cap="none" strike="noStrike"/>
          </a:p>
        </p:txBody>
      </p:sp>
      <p:pic>
        <p:nvPicPr>
          <p:cNvPr descr="preencoded.png" id="96" name="Google Shape;96;p16"/>
          <p:cNvPicPr preferRelativeResize="0"/>
          <p:nvPr/>
        </p:nvPicPr>
        <p:blipFill rotWithShape="1">
          <a:blip r:embed="rId6">
            <a:alphaModFix/>
          </a:blip>
          <a:srcRect b="0" l="0" r="0" t="0"/>
          <a:stretch/>
        </p:blipFill>
        <p:spPr>
          <a:xfrm>
            <a:off x="7779890" y="2487766"/>
            <a:ext cx="674471" cy="674471"/>
          </a:xfrm>
          <a:prstGeom prst="rect">
            <a:avLst/>
          </a:prstGeom>
          <a:noFill/>
          <a:ln>
            <a:noFill/>
          </a:ln>
        </p:spPr>
      </p:pic>
      <p:sp>
        <p:nvSpPr>
          <p:cNvPr id="97" name="Google Shape;97;p16"/>
          <p:cNvSpPr/>
          <p:nvPr/>
        </p:nvSpPr>
        <p:spPr>
          <a:xfrm>
            <a:off x="3888192" y="2487766"/>
            <a:ext cx="3642144" cy="455268"/>
          </a:xfrm>
          <a:prstGeom prst="rect">
            <a:avLst/>
          </a:prstGeom>
          <a:noFill/>
          <a:ln>
            <a:noFill/>
          </a:ln>
        </p:spPr>
        <p:txBody>
          <a:bodyPr anchorCtr="0" anchor="t" bIns="0" lIns="0" spcFirstLastPara="1" rIns="0" wrap="square" tIns="0">
            <a:noAutofit/>
          </a:bodyPr>
          <a:lstStyle/>
          <a:p>
            <a:pPr indent="0" lvl="0" marL="0" marR="0" rtl="0" algn="r">
              <a:lnSpc>
                <a:spcPct val="125000"/>
              </a:lnSpc>
              <a:spcBef>
                <a:spcPts val="0"/>
              </a:spcBef>
              <a:spcAft>
                <a:spcPts val="0"/>
              </a:spcAft>
              <a:buClr>
                <a:srgbClr val="404155"/>
              </a:buClr>
              <a:buSzPts val="1600"/>
              <a:buFont typeface="Corben"/>
              <a:buNone/>
            </a:pPr>
            <a:r>
              <a:rPr b="0" i="0" lang="en-US" sz="1600" u="none" cap="none" strike="noStrike">
                <a:solidFill>
                  <a:srgbClr val="404155"/>
                </a:solidFill>
                <a:latin typeface="Corben"/>
                <a:ea typeface="Corben"/>
                <a:cs typeface="Corben"/>
                <a:sym typeface="Corben"/>
              </a:rPr>
              <a:t>High Potential</a:t>
            </a:r>
            <a:endParaRPr b="0" i="0" sz="1600" u="none" cap="none" strike="noStrike"/>
          </a:p>
        </p:txBody>
      </p:sp>
      <p:pic>
        <p:nvPicPr>
          <p:cNvPr id="98" name="Google Shape;98;p16"/>
          <p:cNvPicPr preferRelativeResize="0"/>
          <p:nvPr/>
        </p:nvPicPr>
        <p:blipFill>
          <a:blip r:embed="rId7">
            <a:alphaModFix/>
          </a:blip>
          <a:stretch>
            <a:fillRect/>
          </a:stretch>
        </p:blipFill>
        <p:spPr>
          <a:xfrm>
            <a:off x="12570201" y="7790176"/>
            <a:ext cx="2014183" cy="322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p:nvPr/>
        </p:nvSpPr>
        <p:spPr>
          <a:xfrm>
            <a:off x="524232" y="411837"/>
            <a:ext cx="5035987" cy="468035"/>
          </a:xfrm>
          <a:prstGeom prst="rect">
            <a:avLst/>
          </a:prstGeom>
          <a:noFill/>
          <a:ln>
            <a:noFill/>
          </a:ln>
        </p:spPr>
        <p:txBody>
          <a:bodyPr anchorCtr="0" anchor="t" bIns="0" lIns="0" spcFirstLastPara="1" rIns="0" wrap="square" tIns="0">
            <a:noAutofit/>
          </a:bodyPr>
          <a:lstStyle/>
          <a:p>
            <a:pPr indent="0" lvl="0" marL="0" marR="0" rtl="0" algn="l">
              <a:lnSpc>
                <a:spcPct val="125862"/>
              </a:lnSpc>
              <a:spcBef>
                <a:spcPts val="0"/>
              </a:spcBef>
              <a:spcAft>
                <a:spcPts val="0"/>
              </a:spcAft>
              <a:buClr>
                <a:srgbClr val="1B1B27"/>
              </a:buClr>
              <a:buSzPts val="2900"/>
              <a:buFont typeface="Corben"/>
              <a:buNone/>
            </a:pPr>
            <a:r>
              <a:rPr b="0" i="0" lang="en-US" sz="2900" u="none" cap="none" strike="noStrike">
                <a:solidFill>
                  <a:srgbClr val="1B1B27"/>
                </a:solidFill>
                <a:latin typeface="Corben"/>
                <a:ea typeface="Corben"/>
                <a:cs typeface="Corben"/>
                <a:sym typeface="Corben"/>
              </a:rPr>
              <a:t>Project Scope &amp; Methodology</a:t>
            </a:r>
            <a:endParaRPr b="0" i="0" sz="2900" u="none" cap="none" strike="noStrike"/>
          </a:p>
        </p:txBody>
      </p:sp>
      <p:sp>
        <p:nvSpPr>
          <p:cNvPr id="105" name="Google Shape;105;p17"/>
          <p:cNvSpPr/>
          <p:nvPr/>
        </p:nvSpPr>
        <p:spPr>
          <a:xfrm>
            <a:off x="524225" y="1179421"/>
            <a:ext cx="13581900" cy="1036800"/>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404155"/>
              </a:buClr>
              <a:buSzPts val="1150"/>
              <a:buFont typeface="Nobile"/>
              <a:buNone/>
            </a:pPr>
            <a:r>
              <a:rPr b="0" i="0" lang="en-US" sz="1350" u="none" cap="none" strike="noStrike">
                <a:solidFill>
                  <a:srgbClr val="404155"/>
                </a:solidFill>
                <a:latin typeface="Nobile"/>
                <a:ea typeface="Nobile"/>
                <a:cs typeface="Nobile"/>
                <a:sym typeface="Nobile"/>
              </a:rPr>
              <a:t>Our project followed a structured data science methodology, beginning with </a:t>
            </a:r>
            <a:r>
              <a:rPr b="1" i="0" lang="en-US" sz="1350" u="none" cap="none" strike="noStrike">
                <a:solidFill>
                  <a:srgbClr val="404155"/>
                </a:solidFill>
                <a:latin typeface="Nobile"/>
                <a:ea typeface="Nobile"/>
                <a:cs typeface="Nobile"/>
                <a:sym typeface="Nobile"/>
              </a:rPr>
              <a:t>data preprocessing</a:t>
            </a:r>
            <a:r>
              <a:rPr b="0" i="0" lang="en-US" sz="1350" u="none" cap="none" strike="noStrike">
                <a:solidFill>
                  <a:srgbClr val="404155"/>
                </a:solidFill>
                <a:latin typeface="Nobile"/>
                <a:ea typeface="Nobile"/>
                <a:cs typeface="Nobile"/>
                <a:sym typeface="Nobile"/>
              </a:rPr>
              <a:t>, where we addressed missing values through </a:t>
            </a:r>
            <a:r>
              <a:rPr b="1" i="0" lang="en-US" sz="1350" u="none" cap="none" strike="noStrike">
                <a:solidFill>
                  <a:srgbClr val="404155"/>
                </a:solidFill>
                <a:latin typeface="Nobile"/>
                <a:ea typeface="Nobile"/>
                <a:cs typeface="Nobile"/>
                <a:sym typeface="Nobile"/>
              </a:rPr>
              <a:t>imputation</a:t>
            </a:r>
            <a:r>
              <a:rPr b="0" i="0" lang="en-US" sz="1350" u="none" cap="none" strike="noStrike">
                <a:solidFill>
                  <a:srgbClr val="404155"/>
                </a:solidFill>
                <a:latin typeface="Nobile"/>
                <a:ea typeface="Nobile"/>
                <a:cs typeface="Nobile"/>
                <a:sym typeface="Nobile"/>
              </a:rPr>
              <a:t> and handled outliers to ensure data quality. This was followed by comprehensive </a:t>
            </a:r>
            <a:r>
              <a:rPr b="1" i="0" lang="en-US" sz="1350" u="none" cap="none" strike="noStrike">
                <a:solidFill>
                  <a:srgbClr val="404155"/>
                </a:solidFill>
                <a:latin typeface="Nobile"/>
                <a:ea typeface="Nobile"/>
                <a:cs typeface="Nobile"/>
                <a:sym typeface="Nobile"/>
              </a:rPr>
              <a:t>exploratory data analysis (EDA)</a:t>
            </a:r>
            <a:r>
              <a:rPr b="0" i="0" lang="en-US" sz="1350" u="none" cap="none" strike="noStrike">
                <a:solidFill>
                  <a:srgbClr val="404155"/>
                </a:solidFill>
                <a:latin typeface="Nobile"/>
                <a:ea typeface="Nobile"/>
                <a:cs typeface="Nobile"/>
                <a:sym typeface="Nobile"/>
              </a:rPr>
              <a:t> to uncover initial insights.The core of our work involved intensive </a:t>
            </a:r>
            <a:r>
              <a:rPr b="1" i="0" lang="en-US" sz="1350" u="none" cap="none" strike="noStrike">
                <a:solidFill>
                  <a:srgbClr val="404155"/>
                </a:solidFill>
                <a:latin typeface="Nobile"/>
                <a:ea typeface="Nobile"/>
                <a:cs typeface="Nobile"/>
                <a:sym typeface="Nobile"/>
              </a:rPr>
              <a:t>feature engineering</a:t>
            </a:r>
            <a:r>
              <a:rPr b="0" i="0" lang="en-US" sz="1350" u="none" cap="none" strike="noStrike">
                <a:solidFill>
                  <a:srgbClr val="404155"/>
                </a:solidFill>
                <a:latin typeface="Nobile"/>
                <a:ea typeface="Nobile"/>
                <a:cs typeface="Nobile"/>
                <a:sym typeface="Nobile"/>
              </a:rPr>
              <a:t>, creating new predictive variables and transforming existing ones using techniques like one-hot encoding for categorical data</a:t>
            </a:r>
            <a:endParaRPr b="0" i="0" sz="1350" u="none" cap="none" strike="noStrike"/>
          </a:p>
        </p:txBody>
      </p:sp>
      <p:pic>
        <p:nvPicPr>
          <p:cNvPr descr="preencoded.png" id="106" name="Google Shape;106;p17"/>
          <p:cNvPicPr preferRelativeResize="0"/>
          <p:nvPr/>
        </p:nvPicPr>
        <p:blipFill rotWithShape="1">
          <a:blip r:embed="rId3">
            <a:alphaModFix/>
          </a:blip>
          <a:srcRect b="0" l="0" r="0" t="0"/>
          <a:stretch/>
        </p:blipFill>
        <p:spPr>
          <a:xfrm>
            <a:off x="524225" y="2839748"/>
            <a:ext cx="6608326" cy="5294227"/>
          </a:xfrm>
          <a:prstGeom prst="rect">
            <a:avLst/>
          </a:prstGeom>
          <a:noFill/>
          <a:ln>
            <a:noFill/>
          </a:ln>
        </p:spPr>
      </p:pic>
      <p:sp>
        <p:nvSpPr>
          <p:cNvPr id="107" name="Google Shape;107;p17"/>
          <p:cNvSpPr/>
          <p:nvPr/>
        </p:nvSpPr>
        <p:spPr>
          <a:xfrm>
            <a:off x="7505448" y="3374002"/>
            <a:ext cx="2246400" cy="468000"/>
          </a:xfrm>
          <a:prstGeom prst="rect">
            <a:avLst/>
          </a:prstGeom>
          <a:noFill/>
          <a:ln>
            <a:noFill/>
          </a:ln>
        </p:spPr>
        <p:txBody>
          <a:bodyPr anchorCtr="0" anchor="t" bIns="0" lIns="0" spcFirstLastPara="1" rIns="0" wrap="square" tIns="0">
            <a:noAutofit/>
          </a:bodyPr>
          <a:lstStyle/>
          <a:p>
            <a:pPr indent="0" lvl="0" marL="0" marR="0" rtl="0" algn="l">
              <a:lnSpc>
                <a:spcPct val="124137"/>
              </a:lnSpc>
              <a:spcBef>
                <a:spcPts val="0"/>
              </a:spcBef>
              <a:spcAft>
                <a:spcPts val="0"/>
              </a:spcAft>
              <a:buClr>
                <a:srgbClr val="1B1B27"/>
              </a:buClr>
              <a:buSzPts val="1450"/>
              <a:buFont typeface="Corben"/>
              <a:buNone/>
            </a:pPr>
            <a:r>
              <a:rPr b="0" i="0" lang="en-US" sz="1750" u="none" cap="none" strike="noStrike">
                <a:solidFill>
                  <a:srgbClr val="1B1B27"/>
                </a:solidFill>
                <a:latin typeface="Corben"/>
                <a:ea typeface="Corben"/>
                <a:cs typeface="Corben"/>
                <a:sym typeface="Corben"/>
              </a:rPr>
              <a:t>Key Phases:</a:t>
            </a:r>
            <a:endParaRPr b="0" i="0" sz="1750" u="none" cap="none" strike="noStrike"/>
          </a:p>
        </p:txBody>
      </p:sp>
      <p:sp>
        <p:nvSpPr>
          <p:cNvPr id="108" name="Google Shape;108;p17"/>
          <p:cNvSpPr/>
          <p:nvPr/>
        </p:nvSpPr>
        <p:spPr>
          <a:xfrm>
            <a:off x="7441225" y="3870120"/>
            <a:ext cx="6736800" cy="468000"/>
          </a:xfrm>
          <a:prstGeom prst="rect">
            <a:avLst/>
          </a:prstGeom>
          <a:noFill/>
          <a:ln>
            <a:noFill/>
          </a:ln>
        </p:spPr>
        <p:txBody>
          <a:bodyPr anchorCtr="0" anchor="t" bIns="0" lIns="0" spcFirstLastPara="1" rIns="0" wrap="square" tIns="0">
            <a:noAutofit/>
          </a:bodyPr>
          <a:lstStyle/>
          <a:p>
            <a:pPr indent="-355600" lvl="0" marL="342900" marR="0" rtl="0" algn="l">
              <a:lnSpc>
                <a:spcPct val="160869"/>
              </a:lnSpc>
              <a:spcBef>
                <a:spcPts val="0"/>
              </a:spcBef>
              <a:spcAft>
                <a:spcPts val="0"/>
              </a:spcAft>
              <a:buClr>
                <a:srgbClr val="404155"/>
              </a:buClr>
              <a:buSzPts val="1350"/>
              <a:buFont typeface="Nobile"/>
              <a:buChar char="•"/>
            </a:pPr>
            <a:r>
              <a:rPr b="0" i="0" lang="en-US" sz="1350" u="none" cap="none" strike="noStrike">
                <a:solidFill>
                  <a:srgbClr val="404155"/>
                </a:solidFill>
                <a:latin typeface="Nobile"/>
                <a:ea typeface="Nobile"/>
                <a:cs typeface="Nobile"/>
                <a:sym typeface="Nobile"/>
              </a:rPr>
              <a:t>Data Acquisition &amp; Cleaning-</a:t>
            </a:r>
            <a:endParaRPr b="0" i="0" sz="1350" u="none" cap="none" strike="noStrike"/>
          </a:p>
        </p:txBody>
      </p:sp>
      <p:sp>
        <p:nvSpPr>
          <p:cNvPr id="109" name="Google Shape;109;p17"/>
          <p:cNvSpPr/>
          <p:nvPr/>
        </p:nvSpPr>
        <p:spPr>
          <a:xfrm>
            <a:off x="7505462" y="4366247"/>
            <a:ext cx="6608400" cy="239700"/>
          </a:xfrm>
          <a:prstGeom prst="rect">
            <a:avLst/>
          </a:prstGeom>
          <a:noFill/>
          <a:ln>
            <a:noFill/>
          </a:ln>
        </p:spPr>
        <p:txBody>
          <a:bodyPr anchorCtr="0" anchor="t" bIns="0" lIns="0" spcFirstLastPara="1" rIns="0" wrap="square" tIns="0">
            <a:noAutofit/>
          </a:bodyPr>
          <a:lstStyle/>
          <a:p>
            <a:pPr indent="-355600" lvl="0" marL="342900" marR="0" rtl="0" algn="l">
              <a:lnSpc>
                <a:spcPct val="160869"/>
              </a:lnSpc>
              <a:spcBef>
                <a:spcPts val="0"/>
              </a:spcBef>
              <a:spcAft>
                <a:spcPts val="0"/>
              </a:spcAft>
              <a:buClr>
                <a:srgbClr val="404155"/>
              </a:buClr>
              <a:buSzPts val="1350"/>
              <a:buFont typeface="Nobile"/>
              <a:buChar char="•"/>
            </a:pPr>
            <a:r>
              <a:rPr b="0" i="0" lang="en-US" sz="1350" u="none" cap="none" strike="noStrike">
                <a:solidFill>
                  <a:srgbClr val="404155"/>
                </a:solidFill>
                <a:latin typeface="Nobile"/>
                <a:ea typeface="Nobile"/>
                <a:cs typeface="Nobile"/>
                <a:sym typeface="Nobile"/>
              </a:rPr>
              <a:t>Feature Engineering</a:t>
            </a:r>
            <a:endParaRPr b="0" i="0" sz="1350" u="none" cap="none" strike="noStrike"/>
          </a:p>
        </p:txBody>
      </p:sp>
      <p:sp>
        <p:nvSpPr>
          <p:cNvPr id="110" name="Google Shape;110;p17"/>
          <p:cNvSpPr/>
          <p:nvPr/>
        </p:nvSpPr>
        <p:spPr>
          <a:xfrm>
            <a:off x="7505437" y="5272451"/>
            <a:ext cx="6608400" cy="239700"/>
          </a:xfrm>
          <a:prstGeom prst="rect">
            <a:avLst/>
          </a:prstGeom>
          <a:noFill/>
          <a:ln>
            <a:noFill/>
          </a:ln>
        </p:spPr>
        <p:txBody>
          <a:bodyPr anchorCtr="0" anchor="t" bIns="0" lIns="0" spcFirstLastPara="1" rIns="0" wrap="square" tIns="0">
            <a:noAutofit/>
          </a:bodyPr>
          <a:lstStyle/>
          <a:p>
            <a:pPr indent="-355600" lvl="0" marL="342900" marR="0" rtl="0" algn="l">
              <a:lnSpc>
                <a:spcPct val="160869"/>
              </a:lnSpc>
              <a:spcBef>
                <a:spcPts val="0"/>
              </a:spcBef>
              <a:spcAft>
                <a:spcPts val="0"/>
              </a:spcAft>
              <a:buClr>
                <a:srgbClr val="404155"/>
              </a:buClr>
              <a:buSzPts val="1350"/>
              <a:buFont typeface="Nobile"/>
              <a:buChar char="•"/>
            </a:pPr>
            <a:r>
              <a:rPr b="0" i="0" lang="en-US" sz="1350" u="none" cap="none" strike="noStrike">
                <a:solidFill>
                  <a:srgbClr val="404155"/>
                </a:solidFill>
                <a:latin typeface="Nobile"/>
                <a:ea typeface="Nobile"/>
                <a:cs typeface="Nobile"/>
                <a:sym typeface="Nobile"/>
              </a:rPr>
              <a:t>Model Selection &amp; Training</a:t>
            </a:r>
            <a:endParaRPr b="0" i="0" sz="1350" u="none" cap="none" strike="noStrike"/>
          </a:p>
        </p:txBody>
      </p:sp>
      <p:sp>
        <p:nvSpPr>
          <p:cNvPr id="111" name="Google Shape;111;p17"/>
          <p:cNvSpPr/>
          <p:nvPr/>
        </p:nvSpPr>
        <p:spPr>
          <a:xfrm>
            <a:off x="7505462" y="5696243"/>
            <a:ext cx="6608400" cy="239700"/>
          </a:xfrm>
          <a:prstGeom prst="rect">
            <a:avLst/>
          </a:prstGeom>
          <a:noFill/>
          <a:ln>
            <a:noFill/>
          </a:ln>
        </p:spPr>
        <p:txBody>
          <a:bodyPr anchorCtr="0" anchor="t" bIns="0" lIns="0" spcFirstLastPara="1" rIns="0" wrap="square" tIns="0">
            <a:noAutofit/>
          </a:bodyPr>
          <a:lstStyle/>
          <a:p>
            <a:pPr indent="-355600" lvl="0" marL="342900" marR="0" rtl="0" algn="l">
              <a:lnSpc>
                <a:spcPct val="160869"/>
              </a:lnSpc>
              <a:spcBef>
                <a:spcPts val="0"/>
              </a:spcBef>
              <a:spcAft>
                <a:spcPts val="0"/>
              </a:spcAft>
              <a:buClr>
                <a:srgbClr val="404155"/>
              </a:buClr>
              <a:buSzPts val="1350"/>
              <a:buFont typeface="Nobile"/>
              <a:buChar char="•"/>
            </a:pPr>
            <a:r>
              <a:rPr b="0" i="0" lang="en-US" sz="1350" u="none" cap="none" strike="noStrike">
                <a:solidFill>
                  <a:srgbClr val="404155"/>
                </a:solidFill>
                <a:latin typeface="Nobile"/>
                <a:ea typeface="Nobile"/>
                <a:cs typeface="Nobile"/>
                <a:sym typeface="Nobile"/>
              </a:rPr>
              <a:t>Performance Evaluation</a:t>
            </a:r>
            <a:endParaRPr b="0" i="0" sz="1350" u="none" cap="none" strike="noStrike"/>
          </a:p>
        </p:txBody>
      </p:sp>
      <p:sp>
        <p:nvSpPr>
          <p:cNvPr id="112" name="Google Shape;112;p17"/>
          <p:cNvSpPr/>
          <p:nvPr/>
        </p:nvSpPr>
        <p:spPr>
          <a:xfrm>
            <a:off x="7441237" y="4819346"/>
            <a:ext cx="6608400" cy="239700"/>
          </a:xfrm>
          <a:prstGeom prst="rect">
            <a:avLst/>
          </a:prstGeom>
          <a:noFill/>
          <a:ln>
            <a:noFill/>
          </a:ln>
        </p:spPr>
        <p:txBody>
          <a:bodyPr anchorCtr="0" anchor="t" bIns="0" lIns="0" spcFirstLastPara="1" rIns="0" wrap="square" tIns="0">
            <a:noAutofit/>
          </a:bodyPr>
          <a:lstStyle/>
          <a:p>
            <a:pPr indent="-355600" lvl="0" marL="342900" marR="0" rtl="0" algn="l">
              <a:lnSpc>
                <a:spcPct val="160869"/>
              </a:lnSpc>
              <a:spcBef>
                <a:spcPts val="0"/>
              </a:spcBef>
              <a:spcAft>
                <a:spcPts val="0"/>
              </a:spcAft>
              <a:buClr>
                <a:srgbClr val="404155"/>
              </a:buClr>
              <a:buSzPts val="1350"/>
              <a:buFont typeface="Nobile"/>
              <a:buChar char="•"/>
            </a:pPr>
            <a:r>
              <a:rPr b="0" i="0" lang="en-US" sz="1350" u="none" cap="none" strike="noStrike">
                <a:solidFill>
                  <a:srgbClr val="404155"/>
                </a:solidFill>
                <a:latin typeface="Nobile"/>
                <a:ea typeface="Nobile"/>
                <a:cs typeface="Nobile"/>
                <a:sym typeface="Nobile"/>
              </a:rPr>
              <a:t>Business Insights &amp; Integration</a:t>
            </a:r>
            <a:endParaRPr b="0" i="0" sz="1350" u="none" cap="none" strike="noStrike"/>
          </a:p>
        </p:txBody>
      </p:sp>
      <p:pic>
        <p:nvPicPr>
          <p:cNvPr id="113" name="Google Shape;113;p17"/>
          <p:cNvPicPr preferRelativeResize="0"/>
          <p:nvPr/>
        </p:nvPicPr>
        <p:blipFill>
          <a:blip r:embed="rId4">
            <a:alphaModFix/>
          </a:blip>
          <a:stretch>
            <a:fillRect/>
          </a:stretch>
        </p:blipFill>
        <p:spPr>
          <a:xfrm>
            <a:off x="12570201" y="7790176"/>
            <a:ext cx="2014183" cy="322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p:nvPr/>
        </p:nvSpPr>
        <p:spPr>
          <a:xfrm>
            <a:off x="793790" y="718185"/>
            <a:ext cx="11213068"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Corben"/>
              <a:buNone/>
            </a:pPr>
            <a:r>
              <a:rPr b="0" i="0" lang="en-US" sz="4450" u="none" cap="none" strike="noStrike">
                <a:solidFill>
                  <a:srgbClr val="1B1B27"/>
                </a:solidFill>
                <a:latin typeface="Corben"/>
                <a:ea typeface="Corben"/>
                <a:cs typeface="Corben"/>
                <a:sym typeface="Corben"/>
              </a:rPr>
              <a:t>Dataset Overview: X Education Lead Data</a:t>
            </a:r>
            <a:endParaRPr b="0" i="0" sz="4450" u="none" cap="none" strike="noStrike"/>
          </a:p>
        </p:txBody>
      </p:sp>
      <p:sp>
        <p:nvSpPr>
          <p:cNvPr id="120" name="Google Shape;120;p18"/>
          <p:cNvSpPr/>
          <p:nvPr/>
        </p:nvSpPr>
        <p:spPr>
          <a:xfrm>
            <a:off x="793790" y="1880592"/>
            <a:ext cx="13042821"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The dataset for this project provides a comprehensive view of each sales lead, combining unique identifiers like 'Prospect ID' and 'Lead Number' with a rich array of behavioral and demographic attributes. It includes over 30 variables that capture the lead's journey and profile.</a:t>
            </a:r>
            <a:endParaRPr b="0" i="0" sz="1750" u="none" cap="none" strike="noStrike"/>
          </a:p>
        </p:txBody>
      </p:sp>
      <p:sp>
        <p:nvSpPr>
          <p:cNvPr id="121" name="Google Shape;121;p18"/>
          <p:cNvSpPr/>
          <p:nvPr/>
        </p:nvSpPr>
        <p:spPr>
          <a:xfrm>
            <a:off x="793790" y="3224451"/>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1" i="0" lang="en-US" sz="1750" u="none" cap="none" strike="noStrike">
                <a:solidFill>
                  <a:srgbClr val="404155"/>
                </a:solidFill>
                <a:latin typeface="Nobile"/>
                <a:ea typeface="Nobile"/>
                <a:cs typeface="Nobile"/>
                <a:sym typeface="Nobile"/>
              </a:rPr>
              <a:t>Lead Source and Origin</a:t>
            </a:r>
            <a:r>
              <a:rPr b="0" i="0" lang="en-US" sz="1750" u="none" cap="none" strike="noStrike">
                <a:solidFill>
                  <a:srgbClr val="404155"/>
                </a:solidFill>
                <a:latin typeface="Nobile"/>
                <a:ea typeface="Nobile"/>
                <a:cs typeface="Nobile"/>
                <a:sym typeface="Nobile"/>
              </a:rPr>
              <a:t>: Information on how the lead was acquired, such as 'Lead Origin' (e.g., API, Landing Page Submission) and 'Lead Source' (e.g., Google, Olark Chat).</a:t>
            </a:r>
            <a:endParaRPr b="0" i="0" sz="1750" u="none" cap="none" strike="noStrike"/>
          </a:p>
        </p:txBody>
      </p:sp>
      <p:sp>
        <p:nvSpPr>
          <p:cNvPr id="122" name="Google Shape;122;p18"/>
          <p:cNvSpPr/>
          <p:nvPr/>
        </p:nvSpPr>
        <p:spPr>
          <a:xfrm>
            <a:off x="793790" y="4029551"/>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1" i="0" lang="en-US" sz="1750" u="none" cap="none" strike="noStrike">
                <a:solidFill>
                  <a:srgbClr val="404155"/>
                </a:solidFill>
                <a:latin typeface="Nobile"/>
                <a:ea typeface="Nobile"/>
                <a:cs typeface="Nobile"/>
                <a:sym typeface="Nobile"/>
              </a:rPr>
              <a:t>Engagement Metrics</a:t>
            </a:r>
            <a:r>
              <a:rPr b="0" i="0" lang="en-US" sz="1750" u="none" cap="none" strike="noStrike">
                <a:solidFill>
                  <a:srgbClr val="404155"/>
                </a:solidFill>
                <a:latin typeface="Nobile"/>
                <a:ea typeface="Nobile"/>
                <a:cs typeface="Nobile"/>
                <a:sym typeface="Nobile"/>
              </a:rPr>
              <a:t>: Quantitative data tracking user interaction, including 'TotalVisits', 'Total Time Spent on Website', and 'Page Views Per Visit'.</a:t>
            </a:r>
            <a:endParaRPr b="0" i="0" sz="1750" u="none" cap="none" strike="noStrike"/>
          </a:p>
        </p:txBody>
      </p:sp>
      <p:pic>
        <p:nvPicPr>
          <p:cNvPr descr="preencoded.png" id="123" name="Google Shape;123;p18"/>
          <p:cNvPicPr preferRelativeResize="0"/>
          <p:nvPr/>
        </p:nvPicPr>
        <p:blipFill rotWithShape="1">
          <a:blip r:embed="rId3">
            <a:alphaModFix/>
          </a:blip>
          <a:srcRect b="0" l="0" r="0" t="0"/>
          <a:stretch/>
        </p:blipFill>
        <p:spPr>
          <a:xfrm>
            <a:off x="793790" y="5010507"/>
            <a:ext cx="13042821" cy="2500908"/>
          </a:xfrm>
          <a:prstGeom prst="rect">
            <a:avLst/>
          </a:prstGeom>
          <a:noFill/>
          <a:ln>
            <a:noFill/>
          </a:ln>
        </p:spPr>
      </p:pic>
      <p:pic>
        <p:nvPicPr>
          <p:cNvPr id="124" name="Google Shape;124;p18"/>
          <p:cNvPicPr preferRelativeResize="0"/>
          <p:nvPr/>
        </p:nvPicPr>
        <p:blipFill>
          <a:blip r:embed="rId4">
            <a:alphaModFix/>
          </a:blip>
          <a:stretch>
            <a:fillRect/>
          </a:stretch>
        </p:blipFill>
        <p:spPr>
          <a:xfrm>
            <a:off x="12570201" y="7790176"/>
            <a:ext cx="2014183" cy="322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p:nvPr/>
        </p:nvSpPr>
        <p:spPr>
          <a:xfrm>
            <a:off x="396835" y="311825"/>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2200"/>
              <a:buFont typeface="Corben"/>
              <a:buNone/>
            </a:pPr>
            <a:r>
              <a:rPr b="0" i="0" lang="en-US" sz="2200" u="none" cap="none" strike="noStrike">
                <a:solidFill>
                  <a:srgbClr val="1B1B27"/>
                </a:solidFill>
                <a:latin typeface="Corben"/>
                <a:ea typeface="Corben"/>
                <a:cs typeface="Corben"/>
                <a:sym typeface="Corben"/>
              </a:rPr>
              <a:t>Data Architecture:</a:t>
            </a:r>
            <a:endParaRPr b="0" i="0" sz="2200" u="none" cap="none" strike="noStrike"/>
          </a:p>
        </p:txBody>
      </p:sp>
      <p:pic>
        <p:nvPicPr>
          <p:cNvPr id="131" name="Google Shape;131;p19"/>
          <p:cNvPicPr preferRelativeResize="0"/>
          <p:nvPr/>
        </p:nvPicPr>
        <p:blipFill>
          <a:blip r:embed="rId3">
            <a:alphaModFix/>
          </a:blip>
          <a:stretch>
            <a:fillRect/>
          </a:stretch>
        </p:blipFill>
        <p:spPr>
          <a:xfrm>
            <a:off x="12570201" y="7790176"/>
            <a:ext cx="2014183" cy="322900"/>
          </a:xfrm>
          <a:prstGeom prst="rect">
            <a:avLst/>
          </a:prstGeom>
          <a:noFill/>
          <a:ln>
            <a:noFill/>
          </a:ln>
        </p:spPr>
      </p:pic>
      <p:pic>
        <p:nvPicPr>
          <p:cNvPr id="132" name="Google Shape;132;p19" title="Untitled diagram _ Mermaid Chart-2025-07-20-145516.png"/>
          <p:cNvPicPr preferRelativeResize="0"/>
          <p:nvPr/>
        </p:nvPicPr>
        <p:blipFill>
          <a:blip r:embed="rId4">
            <a:alphaModFix/>
          </a:blip>
          <a:stretch>
            <a:fillRect/>
          </a:stretch>
        </p:blipFill>
        <p:spPr>
          <a:xfrm>
            <a:off x="3560525" y="152400"/>
            <a:ext cx="5420200" cy="792480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p:nvPr/>
        </p:nvSpPr>
        <p:spPr>
          <a:xfrm>
            <a:off x="793790" y="990838"/>
            <a:ext cx="7255312"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Corben"/>
              <a:buNone/>
            </a:pPr>
            <a:r>
              <a:rPr b="0" i="0" lang="en-US" sz="4450" u="none" cap="none" strike="noStrike">
                <a:solidFill>
                  <a:srgbClr val="1B1B27"/>
                </a:solidFill>
                <a:latin typeface="Corben"/>
                <a:ea typeface="Corben"/>
                <a:cs typeface="Corben"/>
                <a:sym typeface="Corben"/>
              </a:rPr>
              <a:t>Model Building &amp; Training: </a:t>
            </a:r>
            <a:endParaRPr b="0" i="0" sz="4450" u="none" cap="none" strike="noStrike"/>
          </a:p>
        </p:txBody>
      </p:sp>
      <p:sp>
        <p:nvSpPr>
          <p:cNvPr id="139" name="Google Shape;139;p20"/>
          <p:cNvSpPr/>
          <p:nvPr/>
        </p:nvSpPr>
        <p:spPr>
          <a:xfrm>
            <a:off x="793790" y="2153245"/>
            <a:ext cx="13042821"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After rigorous data preprocessing, including handling missing values and encoding categorical features, we engineered new features like 'Engagement Score'. We experimented with various classification models, including Logistic Regression, Random Forest, and Gradient Boosting. XGBoost consistently outperformed others in accuracy and robustness, establishing itself as our optimal model.</a:t>
            </a:r>
            <a:endParaRPr b="0" i="0" sz="1750" u="none" cap="none" strike="noStrike"/>
          </a:p>
        </p:txBody>
      </p:sp>
      <p:sp>
        <p:nvSpPr>
          <p:cNvPr id="140" name="Google Shape;140;p20"/>
          <p:cNvSpPr/>
          <p:nvPr/>
        </p:nvSpPr>
        <p:spPr>
          <a:xfrm>
            <a:off x="793790" y="4169688"/>
            <a:ext cx="4196358" cy="121920"/>
          </a:xfrm>
          <a:prstGeom prst="roundRect">
            <a:avLst>
              <a:gd fmla="val 78139" name="adj"/>
            </a:avLst>
          </a:prstGeom>
          <a:solidFill>
            <a:srgbClr val="4967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2551688" y="3860006"/>
            <a:ext cx="680442" cy="680442"/>
          </a:xfrm>
          <a:prstGeom prst="roundRect">
            <a:avLst>
              <a:gd fmla="val 134383" name="adj"/>
            </a:avLst>
          </a:prstGeom>
          <a:solidFill>
            <a:srgbClr val="4967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42" name="Google Shape;142;p20"/>
          <p:cNvPicPr preferRelativeResize="0"/>
          <p:nvPr/>
        </p:nvPicPr>
        <p:blipFill rotWithShape="1">
          <a:blip r:embed="rId3">
            <a:alphaModFix/>
          </a:blip>
          <a:srcRect b="0" l="0" r="0" t="0"/>
          <a:stretch/>
        </p:blipFill>
        <p:spPr>
          <a:xfrm>
            <a:off x="2755761" y="4030147"/>
            <a:ext cx="272177" cy="340162"/>
          </a:xfrm>
          <a:prstGeom prst="rect">
            <a:avLst/>
          </a:prstGeom>
          <a:noFill/>
          <a:ln>
            <a:noFill/>
          </a:ln>
        </p:spPr>
      </p:pic>
      <p:sp>
        <p:nvSpPr>
          <p:cNvPr id="143" name="Google Shape;143;p20"/>
          <p:cNvSpPr/>
          <p:nvPr/>
        </p:nvSpPr>
        <p:spPr>
          <a:xfrm>
            <a:off x="1051084" y="4767143"/>
            <a:ext cx="3681770" cy="70866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200"/>
              <a:buFont typeface="Corben"/>
              <a:buNone/>
            </a:pPr>
            <a:r>
              <a:rPr b="0" i="0" lang="en-US" sz="2200" u="none" cap="none" strike="noStrike">
                <a:solidFill>
                  <a:srgbClr val="404155"/>
                </a:solidFill>
                <a:latin typeface="Corben"/>
                <a:ea typeface="Corben"/>
                <a:cs typeface="Corben"/>
                <a:sym typeface="Corben"/>
              </a:rPr>
              <a:t>Data Cleaning &amp; Imputation:</a:t>
            </a:r>
            <a:endParaRPr b="0" i="0" sz="2200" u="none" cap="none" strike="noStrike"/>
          </a:p>
        </p:txBody>
      </p:sp>
      <p:sp>
        <p:nvSpPr>
          <p:cNvPr id="144" name="Google Shape;144;p20"/>
          <p:cNvSpPr/>
          <p:nvPr/>
        </p:nvSpPr>
        <p:spPr>
          <a:xfrm>
            <a:off x="1051084" y="5611892"/>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1.)Remove duplicates</a:t>
            </a:r>
            <a:endParaRPr b="0" i="0" sz="1750" u="none" cap="none" strike="noStrike"/>
          </a:p>
        </p:txBody>
      </p:sp>
      <p:sp>
        <p:nvSpPr>
          <p:cNvPr id="145" name="Google Shape;145;p20"/>
          <p:cNvSpPr/>
          <p:nvPr/>
        </p:nvSpPr>
        <p:spPr>
          <a:xfrm>
            <a:off x="1051084" y="6110883"/>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2.)Handle missing data</a:t>
            </a:r>
            <a:endParaRPr b="0" i="0" sz="1750" u="none" cap="none" strike="noStrike"/>
          </a:p>
        </p:txBody>
      </p:sp>
      <p:sp>
        <p:nvSpPr>
          <p:cNvPr id="146" name="Google Shape;146;p20"/>
          <p:cNvSpPr/>
          <p:nvPr/>
        </p:nvSpPr>
        <p:spPr>
          <a:xfrm>
            <a:off x="1051084" y="6609874"/>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3.)Outlier detection</a:t>
            </a:r>
            <a:endParaRPr b="0" i="0" sz="1750" u="none" cap="none" strike="noStrike"/>
          </a:p>
        </p:txBody>
      </p:sp>
      <p:sp>
        <p:nvSpPr>
          <p:cNvPr id="147" name="Google Shape;147;p20"/>
          <p:cNvSpPr/>
          <p:nvPr/>
        </p:nvSpPr>
        <p:spPr>
          <a:xfrm>
            <a:off x="5216962" y="4169688"/>
            <a:ext cx="4196358" cy="121920"/>
          </a:xfrm>
          <a:prstGeom prst="roundRect">
            <a:avLst>
              <a:gd fmla="val 78139" name="adj"/>
            </a:avLst>
          </a:prstGeom>
          <a:solidFill>
            <a:srgbClr val="4967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a:off x="6974860" y="3860006"/>
            <a:ext cx="680442" cy="680442"/>
          </a:xfrm>
          <a:prstGeom prst="roundRect">
            <a:avLst>
              <a:gd fmla="val 134383" name="adj"/>
            </a:avLst>
          </a:prstGeom>
          <a:solidFill>
            <a:srgbClr val="4967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49" name="Google Shape;149;p20"/>
          <p:cNvPicPr preferRelativeResize="0"/>
          <p:nvPr/>
        </p:nvPicPr>
        <p:blipFill rotWithShape="1">
          <a:blip r:embed="rId4">
            <a:alphaModFix/>
          </a:blip>
          <a:srcRect b="0" l="0" r="0" t="0"/>
          <a:stretch/>
        </p:blipFill>
        <p:spPr>
          <a:xfrm>
            <a:off x="7178933" y="4030147"/>
            <a:ext cx="272177" cy="340162"/>
          </a:xfrm>
          <a:prstGeom prst="rect">
            <a:avLst/>
          </a:prstGeom>
          <a:noFill/>
          <a:ln>
            <a:noFill/>
          </a:ln>
        </p:spPr>
      </p:pic>
      <p:sp>
        <p:nvSpPr>
          <p:cNvPr id="150" name="Google Shape;150;p20"/>
          <p:cNvSpPr/>
          <p:nvPr/>
        </p:nvSpPr>
        <p:spPr>
          <a:xfrm>
            <a:off x="5474256" y="4767143"/>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200"/>
              <a:buFont typeface="Corben"/>
              <a:buNone/>
            </a:pPr>
            <a:r>
              <a:rPr b="0" i="0" lang="en-US" sz="2200" u="none" cap="none" strike="noStrike">
                <a:solidFill>
                  <a:srgbClr val="404155"/>
                </a:solidFill>
                <a:latin typeface="Corben"/>
                <a:ea typeface="Corben"/>
                <a:cs typeface="Corben"/>
                <a:sym typeface="Corben"/>
              </a:rPr>
              <a:t>Feature Engineering:</a:t>
            </a:r>
            <a:endParaRPr b="0" i="0" sz="2200" u="none" cap="none" strike="noStrike"/>
          </a:p>
        </p:txBody>
      </p:sp>
      <p:sp>
        <p:nvSpPr>
          <p:cNvPr id="151" name="Google Shape;151;p20"/>
          <p:cNvSpPr/>
          <p:nvPr/>
        </p:nvSpPr>
        <p:spPr>
          <a:xfrm>
            <a:off x="5474256" y="5257562"/>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1.)Label/One-Hot Encoding</a:t>
            </a:r>
            <a:endParaRPr b="0" i="0" sz="1750" u="none" cap="none" strike="noStrike"/>
          </a:p>
        </p:txBody>
      </p:sp>
      <p:sp>
        <p:nvSpPr>
          <p:cNvPr id="152" name="Google Shape;152;p20"/>
          <p:cNvSpPr/>
          <p:nvPr/>
        </p:nvSpPr>
        <p:spPr>
          <a:xfrm>
            <a:off x="5474256" y="5756553"/>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2.)  Feature Mapping</a:t>
            </a:r>
            <a:endParaRPr b="0" i="0" sz="1750" u="none" cap="none" strike="noStrike"/>
          </a:p>
        </p:txBody>
      </p:sp>
      <p:sp>
        <p:nvSpPr>
          <p:cNvPr id="153" name="Google Shape;153;p20"/>
          <p:cNvSpPr/>
          <p:nvPr/>
        </p:nvSpPr>
        <p:spPr>
          <a:xfrm>
            <a:off x="5474256" y="6255544"/>
            <a:ext cx="3681770"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3.)Scale or normalize numerical features</a:t>
            </a:r>
            <a:endParaRPr b="0" i="0" sz="1750" u="none" cap="none" strike="noStrike"/>
          </a:p>
        </p:txBody>
      </p:sp>
      <p:sp>
        <p:nvSpPr>
          <p:cNvPr id="154" name="Google Shape;154;p20"/>
          <p:cNvSpPr/>
          <p:nvPr/>
        </p:nvSpPr>
        <p:spPr>
          <a:xfrm>
            <a:off x="9640133" y="4169688"/>
            <a:ext cx="4196358" cy="121920"/>
          </a:xfrm>
          <a:prstGeom prst="roundRect">
            <a:avLst>
              <a:gd fmla="val 78139" name="adj"/>
            </a:avLst>
          </a:prstGeom>
          <a:solidFill>
            <a:srgbClr val="4967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11398032" y="3860006"/>
            <a:ext cx="680442" cy="680442"/>
          </a:xfrm>
          <a:prstGeom prst="roundRect">
            <a:avLst>
              <a:gd fmla="val 134383" name="adj"/>
            </a:avLst>
          </a:prstGeom>
          <a:solidFill>
            <a:srgbClr val="4967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56" name="Google Shape;156;p20"/>
          <p:cNvPicPr preferRelativeResize="0"/>
          <p:nvPr/>
        </p:nvPicPr>
        <p:blipFill rotWithShape="1">
          <a:blip r:embed="rId5">
            <a:alphaModFix/>
          </a:blip>
          <a:srcRect b="0" l="0" r="0" t="0"/>
          <a:stretch/>
        </p:blipFill>
        <p:spPr>
          <a:xfrm>
            <a:off x="11602105" y="4030147"/>
            <a:ext cx="272177" cy="340162"/>
          </a:xfrm>
          <a:prstGeom prst="rect">
            <a:avLst/>
          </a:prstGeom>
          <a:noFill/>
          <a:ln>
            <a:noFill/>
          </a:ln>
        </p:spPr>
      </p:pic>
      <p:sp>
        <p:nvSpPr>
          <p:cNvPr id="157" name="Google Shape;157;p20"/>
          <p:cNvSpPr/>
          <p:nvPr/>
        </p:nvSpPr>
        <p:spPr>
          <a:xfrm>
            <a:off x="9897427" y="4767143"/>
            <a:ext cx="3433167"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200"/>
              <a:buFont typeface="Corben"/>
              <a:buNone/>
            </a:pPr>
            <a:r>
              <a:rPr b="0" i="0" lang="en-US" sz="2200" u="none" cap="none" strike="noStrike">
                <a:solidFill>
                  <a:srgbClr val="404155"/>
                </a:solidFill>
                <a:latin typeface="Corben"/>
                <a:ea typeface="Corben"/>
                <a:cs typeface="Corben"/>
                <a:sym typeface="Corben"/>
              </a:rPr>
              <a:t>Model Selection &amp; Tuning:</a:t>
            </a:r>
            <a:endParaRPr b="0" i="0" sz="2200" u="none" cap="none" strike="noStrike"/>
          </a:p>
        </p:txBody>
      </p:sp>
      <p:sp>
        <p:nvSpPr>
          <p:cNvPr id="158" name="Google Shape;158;p20"/>
          <p:cNvSpPr/>
          <p:nvPr/>
        </p:nvSpPr>
        <p:spPr>
          <a:xfrm>
            <a:off x="9897427" y="5257562"/>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1.) Random Forest</a:t>
            </a:r>
            <a:endParaRPr b="0" i="0" sz="1750" u="none" cap="none" strike="noStrike"/>
          </a:p>
        </p:txBody>
      </p:sp>
      <p:sp>
        <p:nvSpPr>
          <p:cNvPr id="159" name="Google Shape;159;p20"/>
          <p:cNvSpPr/>
          <p:nvPr/>
        </p:nvSpPr>
        <p:spPr>
          <a:xfrm>
            <a:off x="9897427" y="5756553"/>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2.)</a:t>
            </a:r>
            <a:r>
              <a:rPr b="1" i="0" lang="en-US" sz="1750" u="none" cap="none" strike="noStrike">
                <a:solidFill>
                  <a:srgbClr val="404155"/>
                </a:solidFill>
                <a:latin typeface="Nobile"/>
                <a:ea typeface="Nobile"/>
                <a:cs typeface="Nobile"/>
                <a:sym typeface="Nobile"/>
              </a:rPr>
              <a:t> </a:t>
            </a:r>
            <a:r>
              <a:rPr b="0" i="0" lang="en-US" sz="1750" u="none" cap="none" strike="noStrike">
                <a:solidFill>
                  <a:srgbClr val="404155"/>
                </a:solidFill>
                <a:latin typeface="Nobile"/>
                <a:ea typeface="Nobile"/>
                <a:cs typeface="Nobile"/>
                <a:sym typeface="Nobile"/>
              </a:rPr>
              <a:t>XGBoost</a:t>
            </a:r>
            <a:endParaRPr b="0" i="0" sz="1750" u="none" cap="none" strike="noStrike"/>
          </a:p>
        </p:txBody>
      </p:sp>
      <p:sp>
        <p:nvSpPr>
          <p:cNvPr id="160" name="Google Shape;160;p20"/>
          <p:cNvSpPr/>
          <p:nvPr/>
        </p:nvSpPr>
        <p:spPr>
          <a:xfrm>
            <a:off x="9897427" y="6255544"/>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3.)LightGBM</a:t>
            </a:r>
            <a:endParaRPr b="0" i="0" sz="1750" u="none" cap="none" strike="noStrike"/>
          </a:p>
        </p:txBody>
      </p:sp>
      <p:pic>
        <p:nvPicPr>
          <p:cNvPr id="161" name="Google Shape;161;p20"/>
          <p:cNvPicPr preferRelativeResize="0"/>
          <p:nvPr/>
        </p:nvPicPr>
        <p:blipFill>
          <a:blip r:embed="rId6">
            <a:alphaModFix/>
          </a:blip>
          <a:stretch>
            <a:fillRect/>
          </a:stretch>
        </p:blipFill>
        <p:spPr>
          <a:xfrm>
            <a:off x="12570201" y="7790176"/>
            <a:ext cx="2014183" cy="322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1"/>
          <p:cNvSpPr/>
          <p:nvPr/>
        </p:nvSpPr>
        <p:spPr>
          <a:xfrm>
            <a:off x="671989" y="570428"/>
            <a:ext cx="12750165" cy="600075"/>
          </a:xfrm>
          <a:prstGeom prst="rect">
            <a:avLst/>
          </a:prstGeom>
          <a:noFill/>
          <a:ln>
            <a:noFill/>
          </a:ln>
        </p:spPr>
        <p:txBody>
          <a:bodyPr anchorCtr="0" anchor="t" bIns="0" lIns="0" spcFirstLastPara="1" rIns="0" wrap="square" tIns="0">
            <a:noAutofit/>
          </a:bodyPr>
          <a:lstStyle/>
          <a:p>
            <a:pPr indent="0" lvl="0" marL="0" marR="0" rtl="0" algn="l">
              <a:lnSpc>
                <a:spcPct val="125333"/>
              </a:lnSpc>
              <a:spcBef>
                <a:spcPts val="0"/>
              </a:spcBef>
              <a:spcAft>
                <a:spcPts val="0"/>
              </a:spcAft>
              <a:buClr>
                <a:srgbClr val="1B1B27"/>
              </a:buClr>
              <a:buSzPts val="3750"/>
              <a:buFont typeface="Corben"/>
              <a:buNone/>
            </a:pPr>
            <a:r>
              <a:rPr b="0" i="0" lang="en-US" sz="3750" u="none" cap="none" strike="noStrike">
                <a:solidFill>
                  <a:srgbClr val="1B1B27"/>
                </a:solidFill>
                <a:latin typeface="Corben"/>
                <a:ea typeface="Corben"/>
                <a:cs typeface="Corben"/>
                <a:sym typeface="Corben"/>
              </a:rPr>
              <a:t>Model Evaluation: Superior Performance with LightGBM</a:t>
            </a:r>
            <a:endParaRPr b="0" i="0" sz="3750" u="none" cap="none" strike="noStrike"/>
          </a:p>
        </p:txBody>
      </p:sp>
      <p:sp>
        <p:nvSpPr>
          <p:cNvPr id="168" name="Google Shape;168;p21"/>
          <p:cNvSpPr/>
          <p:nvPr/>
        </p:nvSpPr>
        <p:spPr>
          <a:xfrm>
            <a:off x="671989" y="1554480"/>
            <a:ext cx="13286423" cy="921544"/>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4155"/>
              </a:buClr>
              <a:buSzPts val="1500"/>
              <a:buFont typeface="Nobile"/>
              <a:buNone/>
            </a:pPr>
            <a:r>
              <a:rPr b="0" i="0" lang="en-US" sz="1500" u="none" cap="none" strike="noStrike">
                <a:solidFill>
                  <a:srgbClr val="404155"/>
                </a:solidFill>
                <a:latin typeface="Nobile"/>
                <a:ea typeface="Nobile"/>
                <a:cs typeface="Nobile"/>
                <a:sym typeface="Nobile"/>
              </a:rPr>
              <a:t>The LightGBM model demonstrated exceptional performance across key metrics. It achieved an accuracy of 92%, a recall of 92%, and an F1-score of 90%, indicating its strong predictive power and ability to minimise false negatives. The ROC AUC score of 0.97 further confirmed its excellent discriminatory capability between converting and non-converting leads.</a:t>
            </a:r>
            <a:endParaRPr b="0" i="0" sz="1500" u="none" cap="none" strike="noStrike"/>
          </a:p>
        </p:txBody>
      </p:sp>
      <p:sp>
        <p:nvSpPr>
          <p:cNvPr id="169" name="Google Shape;169;p21"/>
          <p:cNvSpPr/>
          <p:nvPr/>
        </p:nvSpPr>
        <p:spPr>
          <a:xfrm>
            <a:off x="671989" y="2692003"/>
            <a:ext cx="13286423" cy="4967049"/>
          </a:xfrm>
          <a:prstGeom prst="roundRect">
            <a:avLst>
              <a:gd fmla="val 1624" name="adj"/>
            </a:avLst>
          </a:prstGeom>
          <a:solidFill>
            <a:srgbClr val="B6F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0" name="Google Shape;170;p21"/>
          <p:cNvPicPr preferRelativeResize="0"/>
          <p:nvPr/>
        </p:nvPicPr>
        <p:blipFill rotWithShape="1">
          <a:blip r:embed="rId3">
            <a:alphaModFix/>
          </a:blip>
          <a:srcRect b="0" l="0" r="0" t="0"/>
          <a:stretch/>
        </p:blipFill>
        <p:spPr>
          <a:xfrm>
            <a:off x="863918" y="2969657"/>
            <a:ext cx="239911" cy="191929"/>
          </a:xfrm>
          <a:prstGeom prst="rect">
            <a:avLst/>
          </a:prstGeom>
          <a:noFill/>
          <a:ln>
            <a:noFill/>
          </a:ln>
        </p:spPr>
      </p:pic>
      <p:pic>
        <p:nvPicPr>
          <p:cNvPr descr="preencoded.png" id="171" name="Google Shape;171;p21"/>
          <p:cNvPicPr preferRelativeResize="0"/>
          <p:nvPr/>
        </p:nvPicPr>
        <p:blipFill rotWithShape="1">
          <a:blip r:embed="rId4">
            <a:alphaModFix/>
          </a:blip>
          <a:srcRect b="0" l="0" r="0" t="0"/>
          <a:stretch/>
        </p:blipFill>
        <p:spPr>
          <a:xfrm>
            <a:off x="1295757" y="2931914"/>
            <a:ext cx="8172807" cy="4415195"/>
          </a:xfrm>
          <a:prstGeom prst="rect">
            <a:avLst/>
          </a:prstGeom>
          <a:noFill/>
          <a:ln>
            <a:noFill/>
          </a:ln>
        </p:spPr>
      </p:pic>
      <p:pic>
        <p:nvPicPr>
          <p:cNvPr id="172" name="Google Shape;172;p21"/>
          <p:cNvPicPr preferRelativeResize="0"/>
          <p:nvPr/>
        </p:nvPicPr>
        <p:blipFill>
          <a:blip r:embed="rId5">
            <a:alphaModFix/>
          </a:blip>
          <a:stretch>
            <a:fillRect/>
          </a:stretch>
        </p:blipFill>
        <p:spPr>
          <a:xfrm>
            <a:off x="12570201" y="7790176"/>
            <a:ext cx="2014183" cy="322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